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56" r:id="rId3"/>
    <p:sldId id="275" r:id="rId4"/>
    <p:sldId id="281" r:id="rId5"/>
    <p:sldId id="257" r:id="rId6"/>
    <p:sldId id="268" r:id="rId7"/>
    <p:sldId id="269" r:id="rId8"/>
    <p:sldId id="260" r:id="rId9"/>
    <p:sldId id="283" r:id="rId10"/>
    <p:sldId id="263" r:id="rId11"/>
    <p:sldId id="262" r:id="rId12"/>
    <p:sldId id="276" r:id="rId13"/>
    <p:sldId id="266" r:id="rId14"/>
    <p:sldId id="259" r:id="rId15"/>
    <p:sldId id="278" r:id="rId16"/>
    <p:sldId id="274" r:id="rId17"/>
    <p:sldId id="264" r:id="rId18"/>
    <p:sldId id="282" r:id="rId19"/>
    <p:sldId id="261" r:id="rId20"/>
    <p:sldId id="279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ED8D-B3C7-40D7-8C4F-E69ACB9C0E3B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3B705-D57D-4F40-95AD-24FDCB86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7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44428-3ABA-4D2A-BB86-95AC9D53C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D8B949-B7AB-40AF-BAAF-77C29BE1B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44DBB4-6716-4E67-9D4C-CE0EFDA7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E35F-353E-476F-B2D7-31EA7179856B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3A82AE-ADEE-4B08-8B41-C5284070A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94E2AC-8394-4D3A-965E-12958E7C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566A-7650-4D31-A74E-4BC06634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9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AABA9-5C3C-4B37-BA88-727B4C7B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515344-9D2C-4CB2-9677-8FF6C594C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2E9070-15A9-4677-AE18-7615362A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E35F-353E-476F-B2D7-31EA7179856B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A0DA77-4E80-4F4D-BB24-9160FC66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2490E7-7CFD-4DC8-866F-A85CAF5E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566A-7650-4D31-A74E-4BC06634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2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BFF8808-2E82-488D-87B8-0C2C4EED9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B8DB73C-2563-4A45-8DD5-ECDD1C96E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7F5649-06FF-43F7-A7AB-D2ADC5D0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E35F-353E-476F-B2D7-31EA7179856B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528F86-7782-4537-A55E-FEC0E75D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61721A-481B-4DA4-89CE-99C6595A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566A-7650-4D31-A74E-4BC06634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6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A54B3-726C-4643-A67F-4F423DEC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56BF47-D467-43EE-8190-C9441434B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685B64-23EB-4058-99DD-8637E214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E35F-353E-476F-B2D7-31EA7179856B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E9AFD8-A3FE-487A-A231-2212C96B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1962EF-65EF-47DB-BD6C-E28B2CDF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566A-7650-4D31-A74E-4BC06634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3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A2596-0459-4F78-A015-0B381318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33D8B0-92A9-4D68-B779-F63960E4B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A47BFE-1C0E-4B90-8E2F-C0F40CD5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E35F-353E-476F-B2D7-31EA7179856B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356F89-3688-43DE-91A0-734767DB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6FA859-0FC8-4F57-B097-4716D477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566A-7650-4D31-A74E-4BC06634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1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F57B9-3377-4E08-9A76-F1495E2E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8FAC85-DA8A-4100-A7ED-35D7FC774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757F87-B540-49F0-B00F-343933BA2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3E5664-4DF8-46F9-B18A-804E5C85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E35F-353E-476F-B2D7-31EA7179856B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F3F567-F607-4D5D-8186-0218C69D0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C73456-9881-4046-B6AF-92BDEB25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566A-7650-4D31-A74E-4BC06634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2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8AE5F-D53B-4CCB-876B-597948D0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2AEAA0-2AD7-4402-9617-9C16CD04A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172963-091C-465A-8F61-A40AC65D9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0151DC-0554-428F-B0E4-CBF92CA87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5C360B-2321-456E-93F1-E035C5600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802BC0E-3E46-460A-ADD1-8F0656F4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E35F-353E-476F-B2D7-31EA7179856B}" type="datetimeFigureOut">
              <a:rPr lang="en-US" smtClean="0"/>
              <a:t>9/8/21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161BA9A-B45F-4C07-A305-69EBDE67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3C00422-E276-469F-A8CD-89D7D08B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566A-7650-4D31-A74E-4BC06634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141DE-7B0B-49C5-9229-6643BCB3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BBA591B-0E6B-4B3E-8A02-DA0FCDA3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E35F-353E-476F-B2D7-31EA7179856B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1817D3-A4D7-4236-BC41-B5389AEB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9AB7BD-B253-45AB-AD6F-344FCFC5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566A-7650-4D31-A74E-4BC06634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7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108AEB5-0427-4C64-ADBF-0211478F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E35F-353E-476F-B2D7-31EA7179856B}" type="datetimeFigureOut">
              <a:rPr lang="en-US" smtClean="0"/>
              <a:t>9/8/21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77D48BB-88B5-4235-AAA4-0C47BAF2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32D3E3-F5D3-4177-AAA7-7FC70EEB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566A-7650-4D31-A74E-4BC06634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9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88A61-1E93-4ADB-8053-09AAF54A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D44D2E-9200-4F51-AFCD-3F1ADBFBC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0687C0-ACD6-4F1F-9E38-EEBC09B3E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09E177-C374-4658-8719-C010B0B0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E35F-353E-476F-B2D7-31EA7179856B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F7A332-6122-4DAC-B9D7-C02AC8F4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DCEBD1-4591-45F0-9C3E-DF7E850A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566A-7650-4D31-A74E-4BC06634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6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A218C-8A3A-4642-BA4B-E457CB97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9170931-79B3-4CFC-A6ED-C7841A3B7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04524D-D5B0-48D4-9832-3A8EFE286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E351EA-52B1-4BA1-88AF-A4746427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E35F-353E-476F-B2D7-31EA7179856B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BE5F03-CD68-4F9D-867E-183BF1BE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E42E8B-26CB-44CA-816C-D3EB0480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566A-7650-4D31-A74E-4BC06634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5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D81BC1C-3301-42B2-8D52-F7322CB2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7C63B1-6EFC-478B-8561-50824D5B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B903DF-7623-47BC-B687-C7AC559D8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E35F-353E-476F-B2D7-31EA7179856B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DAE8A9-A4D8-4F13-B9B6-4FCC33395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38EFF1-54CC-42C4-BC6D-C8C1A210F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566A-7650-4D31-A74E-4BC06634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gras, buiten, kind, persoon&#10;&#10;Automatisch gegenereerde beschrijving">
            <a:extLst>
              <a:ext uri="{FF2B5EF4-FFF2-40B4-BE49-F238E27FC236}">
                <a16:creationId xmlns:a16="http://schemas.microsoft.com/office/drawing/2014/main" id="{5F6FBDB4-0013-431F-82B7-5E1155356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5" b="74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0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aart&#10;&#10;Automatisch gegenereerde beschrijving">
            <a:extLst>
              <a:ext uri="{FF2B5EF4-FFF2-40B4-BE49-F238E27FC236}">
                <a16:creationId xmlns:a16="http://schemas.microsoft.com/office/drawing/2014/main" id="{A4AAF6D1-C620-47A8-8082-88A6102EC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3" b="95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BF93A9-9EC6-4D41-9477-6CCEC7F3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 marL="184150" indent="-184150"/>
            <a:r>
              <a:rPr lang="en-US" dirty="0">
                <a:solidFill>
                  <a:srgbClr val="FFFFFF"/>
                </a:solidFill>
              </a:rPr>
              <a:t>Permaculture -  </a:t>
            </a:r>
            <a:r>
              <a:rPr lang="en-US" b="1" dirty="0">
                <a:solidFill>
                  <a:srgbClr val="FFFFFF"/>
                </a:solidFill>
              </a:rPr>
              <a:t>Namibia: practical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context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BCA24F-8774-49AF-A7A9-F1A88ABD6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917" y="940485"/>
            <a:ext cx="7002083" cy="5617892"/>
          </a:xfrm>
        </p:spPr>
        <p:txBody>
          <a:bodyPr anchor="t">
            <a:normAutofit/>
          </a:bodyPr>
          <a:lstStyle/>
          <a:p>
            <a:pPr marL="855663" indent="-214313"/>
            <a:r>
              <a:rPr lang="en-US" sz="2200" b="1" dirty="0"/>
              <a:t>Design</a:t>
            </a:r>
            <a:r>
              <a:rPr lang="en-US" sz="2200" dirty="0"/>
              <a:t> </a:t>
            </a:r>
            <a:r>
              <a:rPr lang="en-US" sz="2000" dirty="0"/>
              <a:t>- the more detail the better!</a:t>
            </a:r>
          </a:p>
          <a:p>
            <a:pPr marL="584200" indent="-214313">
              <a:spcBef>
                <a:spcPts val="1200"/>
              </a:spcBef>
            </a:pPr>
            <a:r>
              <a:rPr lang="en-US" sz="2200" b="1" dirty="0"/>
              <a:t>Appropriate methods and technologies</a:t>
            </a:r>
            <a:r>
              <a:rPr lang="en-US" sz="2200" dirty="0"/>
              <a:t>: </a:t>
            </a:r>
            <a:r>
              <a:rPr lang="en-US" sz="2000" dirty="0"/>
              <a:t>drylands </a:t>
            </a:r>
          </a:p>
          <a:p>
            <a:pPr marL="412750" indent="-214313">
              <a:spcBef>
                <a:spcPts val="1200"/>
              </a:spcBef>
            </a:pPr>
            <a:r>
              <a:rPr lang="en-US" sz="2200" b="1" dirty="0"/>
              <a:t>Energy</a:t>
            </a:r>
            <a:r>
              <a:rPr lang="en-US" sz="2200" dirty="0"/>
              <a:t>: </a:t>
            </a:r>
            <a:r>
              <a:rPr lang="en-US" sz="2000" dirty="0"/>
              <a:t>solar, appropriate technology </a:t>
            </a:r>
            <a:r>
              <a:rPr lang="en-US" sz="2000" dirty="0" err="1"/>
              <a:t>eg</a:t>
            </a:r>
            <a:r>
              <a:rPr lang="en-US" sz="2000" dirty="0"/>
              <a:t> rocket stoves</a:t>
            </a:r>
          </a:p>
          <a:p>
            <a:pPr marL="312738" indent="-214313">
              <a:spcBef>
                <a:spcPts val="1200"/>
              </a:spcBef>
            </a:pPr>
            <a:r>
              <a:rPr lang="en-US" sz="2200" b="1" dirty="0"/>
              <a:t>Water</a:t>
            </a:r>
            <a:r>
              <a:rPr lang="en-US" sz="2200" dirty="0"/>
              <a:t>: </a:t>
            </a:r>
            <a:r>
              <a:rPr lang="en-US" sz="2000" dirty="0"/>
              <a:t>catch and store; slow, spread, sink, appropriate tech: </a:t>
            </a:r>
            <a:r>
              <a:rPr lang="en-US" sz="2000" dirty="0" err="1"/>
              <a:t>eg</a:t>
            </a:r>
            <a:r>
              <a:rPr lang="en-US" sz="2000" dirty="0"/>
              <a:t> dry toilets</a:t>
            </a:r>
          </a:p>
          <a:p>
            <a:pPr marL="269875" indent="-214313">
              <a:spcBef>
                <a:spcPts val="1200"/>
              </a:spcBef>
            </a:pPr>
            <a:r>
              <a:rPr lang="en-US" sz="2200" b="1" dirty="0"/>
              <a:t>Earthworks</a:t>
            </a:r>
            <a:r>
              <a:rPr lang="en-US" sz="2200" dirty="0"/>
              <a:t> </a:t>
            </a:r>
            <a:r>
              <a:rPr lang="en-US" sz="2000" dirty="0"/>
              <a:t>(small/big): swales, dams, erosion control, …</a:t>
            </a:r>
          </a:p>
          <a:p>
            <a:pPr marL="227013" indent="-227013">
              <a:spcBef>
                <a:spcPts val="1200"/>
              </a:spcBef>
            </a:pPr>
            <a:r>
              <a:rPr lang="en-US" sz="2200" b="1" dirty="0"/>
              <a:t>Watering conservation</a:t>
            </a:r>
            <a:r>
              <a:rPr lang="en-US" sz="2000" b="1" dirty="0"/>
              <a:t> </a:t>
            </a:r>
            <a:r>
              <a:rPr lang="en-US" sz="2000" dirty="0" err="1"/>
              <a:t>eg</a:t>
            </a:r>
            <a:r>
              <a:rPr lang="en-US" sz="2000" dirty="0"/>
              <a:t> mulch, watering: drip or planning</a:t>
            </a:r>
          </a:p>
          <a:p>
            <a:pPr marL="269875" indent="-214313">
              <a:spcBef>
                <a:spcPts val="1200"/>
              </a:spcBef>
            </a:pPr>
            <a:r>
              <a:rPr lang="en-US" sz="2200" b="1" dirty="0"/>
              <a:t>Soil</a:t>
            </a:r>
            <a:r>
              <a:rPr lang="en-US" sz="2400" dirty="0"/>
              <a:t> - </a:t>
            </a:r>
            <a:r>
              <a:rPr lang="en-US" sz="2000" dirty="0"/>
              <a:t>nitrogen fixers and guilds, organic content and soil life </a:t>
            </a:r>
            <a:r>
              <a:rPr lang="en-US" sz="2000" dirty="0" err="1"/>
              <a:t>eg</a:t>
            </a:r>
            <a:r>
              <a:rPr lang="en-US" sz="2000" dirty="0"/>
              <a:t> compost, EMs, </a:t>
            </a:r>
            <a:r>
              <a:rPr lang="en-US" sz="2000" dirty="0" err="1"/>
              <a:t>BioChar</a:t>
            </a:r>
            <a:r>
              <a:rPr lang="en-US" sz="2000" dirty="0"/>
              <a:t> etc</a:t>
            </a:r>
            <a:r>
              <a:rPr lang="en-US" sz="2400" dirty="0"/>
              <a:t>. </a:t>
            </a:r>
          </a:p>
          <a:p>
            <a:pPr marL="455613" indent="-214313">
              <a:spcBef>
                <a:spcPts val="1200"/>
              </a:spcBef>
            </a:pPr>
            <a:r>
              <a:rPr lang="en-US" sz="2200" b="1" dirty="0"/>
              <a:t>Microclimate</a:t>
            </a:r>
            <a:r>
              <a:rPr lang="en-US" sz="2200" dirty="0"/>
              <a:t>:</a:t>
            </a:r>
            <a:r>
              <a:rPr lang="en-US" sz="2200" b="1" dirty="0"/>
              <a:t> </a:t>
            </a:r>
            <a:r>
              <a:rPr lang="en-US" sz="2000" dirty="0"/>
              <a:t>Hedges, living fences to keep out dry and strong winds and protect from frost. Trees keep it cool and moist in summer.</a:t>
            </a:r>
          </a:p>
          <a:p>
            <a:pPr marL="584200" indent="-214313">
              <a:spcBef>
                <a:spcPts val="1200"/>
              </a:spcBef>
            </a:pPr>
            <a:r>
              <a:rPr lang="en-US" sz="2400" b="1" dirty="0"/>
              <a:t>TREES! Trees! Trees!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rond, buiten, stof&#10;&#10;Automatisch gegenereerde beschrijving">
            <a:extLst>
              <a:ext uri="{FF2B5EF4-FFF2-40B4-BE49-F238E27FC236}">
                <a16:creationId xmlns:a16="http://schemas.microsoft.com/office/drawing/2014/main" id="{C81FF467-9612-4468-80A9-274EF759D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193618-4E25-4CA2-A90E-01462093F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61374" y="1828154"/>
            <a:ext cx="2330626" cy="5029846"/>
          </a:xfrm>
          <a:custGeom>
            <a:avLst/>
            <a:gdLst>
              <a:gd name="connsiteX0" fmla="*/ 0 w 2330626"/>
              <a:gd name="connsiteY0" fmla="*/ 0 h 5029846"/>
              <a:gd name="connsiteX1" fmla="*/ 0 w 2330626"/>
              <a:gd name="connsiteY1" fmla="*/ 5029846 h 5029846"/>
              <a:gd name="connsiteX2" fmla="*/ 2330626 w 2330626"/>
              <a:gd name="connsiteY2" fmla="*/ 5029846 h 50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0626" h="5029846">
                <a:moveTo>
                  <a:pt x="0" y="0"/>
                </a:moveTo>
                <a:lnTo>
                  <a:pt x="0" y="5029846"/>
                </a:lnTo>
                <a:lnTo>
                  <a:pt x="2330626" y="502984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C2CA694-9DB7-4905-B13C-492639CF7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0" y="300038"/>
            <a:ext cx="11165915" cy="6272212"/>
          </a:xfrm>
        </p:spPr>
      </p:pic>
    </p:spTree>
    <p:extLst>
      <p:ext uri="{BB962C8B-B14F-4D97-AF65-F5344CB8AC3E}">
        <p14:creationId xmlns:p14="http://schemas.microsoft.com/office/powerpoint/2010/main" val="36164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6E25F-3EEA-4D3C-9C57-85EE67EE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2222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Experiences &amp; feedback from projects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C5330C-76D8-4BD7-913B-6FD431DEC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547813"/>
            <a:ext cx="1171575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Most partners do not have sufficient understanding of what exactly Permaculture is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Permaculture is often seen of an organic way of growing food BUT we start looking at food as an integrated part of our environment and life. 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Planning period too short/projects and partners do not have the time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Design has become a more simplified process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Local/traditional knowledge must be appreciated and integrated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Keep it simple, start small, work with what you have </a:t>
            </a:r>
            <a:r>
              <a:rPr lang="en-US" sz="2600" dirty="0" err="1"/>
              <a:t>eg</a:t>
            </a:r>
            <a:r>
              <a:rPr lang="en-US" sz="2600" dirty="0"/>
              <a:t> materials/upcycle 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More follow up needed/would be great!</a:t>
            </a:r>
          </a:p>
        </p:txBody>
      </p:sp>
    </p:spTree>
    <p:extLst>
      <p:ext uri="{BB962C8B-B14F-4D97-AF65-F5344CB8AC3E}">
        <p14:creationId xmlns:p14="http://schemas.microsoft.com/office/powerpoint/2010/main" val="35101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ebouw, bouwmateriaal, steen&#10;&#10;Automatisch gegenereerde beschrijving">
            <a:extLst>
              <a:ext uri="{FF2B5EF4-FFF2-40B4-BE49-F238E27FC236}">
                <a16:creationId xmlns:a16="http://schemas.microsoft.com/office/drawing/2014/main" id="{E576B9E5-C4FF-464E-9E0D-18A3E1BA5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67878"/>
            <a:ext cx="8701088" cy="65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6F671-90FA-4ABB-8C02-2B8A8C9F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008"/>
            <a:ext cx="10515600" cy="1325563"/>
          </a:xfrm>
        </p:spPr>
        <p:txBody>
          <a:bodyPr/>
          <a:lstStyle/>
          <a:p>
            <a:r>
              <a:rPr lang="en-US" dirty="0"/>
              <a:t>Shack before…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026E5C1-463C-4824-BE76-E2AF7C183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63" y="1325684"/>
            <a:ext cx="7819625" cy="5532316"/>
          </a:xfr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B35F571-857D-3648-8E5D-799DABC37F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8" r="14591" b="22500"/>
          <a:stretch/>
        </p:blipFill>
        <p:spPr>
          <a:xfrm>
            <a:off x="9634497" y="0"/>
            <a:ext cx="2557503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5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BEFF1-1CDD-4A00-8DC9-27619902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3" y="0"/>
            <a:ext cx="10515600" cy="1325563"/>
          </a:xfrm>
        </p:spPr>
        <p:txBody>
          <a:bodyPr/>
          <a:lstStyle/>
          <a:p>
            <a:r>
              <a:rPr lang="en-US" dirty="0"/>
              <a:t>…and after/with Permaculture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10FC2EB-B6A1-4449-9721-0E046CE5A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07" y="1012775"/>
            <a:ext cx="8261906" cy="5845225"/>
          </a:xfr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6649EC4-CB5F-3645-B0CB-46655A17CA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8" r="14591" b="22500"/>
          <a:stretch/>
        </p:blipFill>
        <p:spPr>
          <a:xfrm>
            <a:off x="9634497" y="0"/>
            <a:ext cx="2557503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87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buiten, grond, persoon&#10;&#10;Automatisch gegenereerde beschrijving">
            <a:extLst>
              <a:ext uri="{FF2B5EF4-FFF2-40B4-BE49-F238E27FC236}">
                <a16:creationId xmlns:a16="http://schemas.microsoft.com/office/drawing/2014/main" id="{9AF2A8B8-9548-449F-BA97-1A2E9EC59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2" b="15648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193618-4E25-4CA2-A90E-01462093F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61374" y="1828154"/>
            <a:ext cx="2330626" cy="5029846"/>
          </a:xfrm>
          <a:custGeom>
            <a:avLst/>
            <a:gdLst>
              <a:gd name="connsiteX0" fmla="*/ 0 w 2330626"/>
              <a:gd name="connsiteY0" fmla="*/ 0 h 5029846"/>
              <a:gd name="connsiteX1" fmla="*/ 0 w 2330626"/>
              <a:gd name="connsiteY1" fmla="*/ 5029846 h 5029846"/>
              <a:gd name="connsiteX2" fmla="*/ 2330626 w 2330626"/>
              <a:gd name="connsiteY2" fmla="*/ 5029846 h 50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0626" h="5029846">
                <a:moveTo>
                  <a:pt x="0" y="0"/>
                </a:moveTo>
                <a:lnTo>
                  <a:pt x="0" y="5029846"/>
                </a:lnTo>
                <a:lnTo>
                  <a:pt x="2330626" y="502984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D1F80-185E-44BF-9742-1C57922D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The way forward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777D9C-8827-4417-96D2-F7D1B6A3C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2141537"/>
            <a:ext cx="115443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b="1" dirty="0"/>
              <a:t>Networking and info sharing </a:t>
            </a:r>
            <a:r>
              <a:rPr lang="en-US" dirty="0"/>
              <a:t>- already starting to happen across platforms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b="1" dirty="0"/>
              <a:t>Partnerships</a:t>
            </a:r>
            <a:r>
              <a:rPr lang="en-US" dirty="0"/>
              <a:t>, locally and internationally 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b="1" dirty="0"/>
              <a:t>R&amp;D - </a:t>
            </a:r>
            <a:r>
              <a:rPr lang="en-US" dirty="0"/>
              <a:t>local hubs </a:t>
            </a:r>
            <a:r>
              <a:rPr lang="en-US" dirty="0" err="1"/>
              <a:t>eg</a:t>
            </a:r>
            <a:r>
              <a:rPr lang="en-US" dirty="0"/>
              <a:t> NE, central, coast, south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b="1" dirty="0"/>
              <a:t>Knowledge transfer </a:t>
            </a:r>
            <a:r>
              <a:rPr lang="en-US" dirty="0"/>
              <a:t>-</a:t>
            </a:r>
            <a:r>
              <a:rPr lang="en-US" b="1" dirty="0"/>
              <a:t> </a:t>
            </a:r>
            <a:r>
              <a:rPr lang="en-US" dirty="0"/>
              <a:t>students, schools, farmers and communities </a:t>
            </a:r>
            <a:r>
              <a:rPr lang="en-US" dirty="0" err="1"/>
              <a:t>etc</a:t>
            </a:r>
            <a:endParaRPr lang="en-US" dirty="0"/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b="1" dirty="0"/>
              <a:t>Capacity building </a:t>
            </a:r>
            <a:r>
              <a:rPr lang="en-US" dirty="0"/>
              <a:t>- organizational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069BE8-7795-4314-9896-F4C242905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2039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6100" dirty="0"/>
              <a:t>Permaculture Design and practical application in a Namibian context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6160CD1-1D69-4812-BC52-CAA43EE5F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789112"/>
            <a:ext cx="8258176" cy="631825"/>
          </a:xfrm>
        </p:spPr>
        <p:txBody>
          <a:bodyPr anchor="ctr">
            <a:noAutofit/>
          </a:bodyPr>
          <a:lstStyle/>
          <a:p>
            <a:r>
              <a:rPr lang="en-US" sz="2800" dirty="0"/>
              <a:t>by Donovan Wagner</a:t>
            </a:r>
          </a:p>
          <a:p>
            <a:r>
              <a:rPr lang="en-US" sz="2800" dirty="0" err="1"/>
              <a:t>Eloolo</a:t>
            </a:r>
            <a:r>
              <a:rPr lang="en-US" sz="2800" dirty="0"/>
              <a:t> Permaculture Initiative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1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buiten, boom, grond, persoon&#10;&#10;Automatisch gegenereerde beschrijving">
            <a:extLst>
              <a:ext uri="{FF2B5EF4-FFF2-40B4-BE49-F238E27FC236}">
                <a16:creationId xmlns:a16="http://schemas.microsoft.com/office/drawing/2014/main" id="{95A55C44-0AB5-49AC-B8BD-498706FD3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07168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64D47B7-7264-4C28-BE80-380397F48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58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6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183700-A942-48CC-86F5-2BE8B26AF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455" y="636016"/>
            <a:ext cx="3337560" cy="1807464"/>
          </a:xfrm>
        </p:spPr>
        <p:txBody>
          <a:bodyPr anchor="t">
            <a:noAutofit/>
          </a:bodyPr>
          <a:lstStyle/>
          <a:p>
            <a:r>
              <a:rPr lang="en-US" sz="2400" dirty="0" err="1"/>
              <a:t>Oshivambo</a:t>
            </a:r>
            <a:r>
              <a:rPr lang="en-US" sz="2400" dirty="0"/>
              <a:t> for ‘abundance’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Why ‘</a:t>
            </a:r>
            <a:r>
              <a:rPr lang="en-US" sz="2400" dirty="0" err="1"/>
              <a:t>Eloolo</a:t>
            </a:r>
            <a:r>
              <a:rPr lang="en-US" sz="2400" dirty="0"/>
              <a:t>’?!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8E4D9E3-84AA-4005-A144-E40633420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55" y="843533"/>
            <a:ext cx="4976564" cy="5280175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5C055AF-2D86-354E-A404-7AFD3FB41B8C}"/>
              </a:ext>
            </a:extLst>
          </p:cNvPr>
          <p:cNvSpPr txBox="1">
            <a:spLocks/>
          </p:cNvSpPr>
          <p:nvPr/>
        </p:nvSpPr>
        <p:spPr>
          <a:xfrm>
            <a:off x="344245" y="2242947"/>
            <a:ext cx="3421559" cy="3619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/>
              <a:t>We believe that even though faced with the effects of the current climate crises, Namibians can transform their environment into a resilient and abundant human eco-system that provides for all our needs!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6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buiten, boom, gras, plant&#10;&#10;Automatisch gegenereerde beschrijving">
            <a:extLst>
              <a:ext uri="{FF2B5EF4-FFF2-40B4-BE49-F238E27FC236}">
                <a16:creationId xmlns:a16="http://schemas.microsoft.com/office/drawing/2014/main" id="{68F1CC84-4D92-49F8-9300-5B02FDEA0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2" b="2518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193618-4E25-4CA2-A90E-01462093F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61374" y="1828154"/>
            <a:ext cx="2330626" cy="5029846"/>
          </a:xfrm>
          <a:custGeom>
            <a:avLst/>
            <a:gdLst>
              <a:gd name="connsiteX0" fmla="*/ 0 w 2330626"/>
              <a:gd name="connsiteY0" fmla="*/ 0 h 5029846"/>
              <a:gd name="connsiteX1" fmla="*/ 0 w 2330626"/>
              <a:gd name="connsiteY1" fmla="*/ 5029846 h 5029846"/>
              <a:gd name="connsiteX2" fmla="*/ 2330626 w 2330626"/>
              <a:gd name="connsiteY2" fmla="*/ 5029846 h 50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0626" h="5029846">
                <a:moveTo>
                  <a:pt x="0" y="0"/>
                </a:moveTo>
                <a:lnTo>
                  <a:pt x="0" y="5029846"/>
                </a:lnTo>
                <a:lnTo>
                  <a:pt x="2330626" y="502984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3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F6B9F-374F-4F21-9085-2B3274C5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86" y="182245"/>
            <a:ext cx="10515600" cy="1325563"/>
          </a:xfrm>
        </p:spPr>
        <p:txBody>
          <a:bodyPr/>
          <a:lstStyle/>
          <a:p>
            <a:r>
              <a:rPr lang="en-US" dirty="0"/>
              <a:t>Permaculture in Namibia: </a:t>
            </a:r>
            <a:r>
              <a:rPr lang="en-US" dirty="0" err="1"/>
              <a:t>Eloolo</a:t>
            </a:r>
            <a:r>
              <a:rPr lang="en-US" dirty="0"/>
              <a:t> and others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D55361-FF5E-4D85-A976-BEDED9D58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86" y="1782594"/>
            <a:ext cx="11231879" cy="49839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Namibian NGO since end 2017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Projects incl.: School garden, Farm </a:t>
            </a:r>
            <a:r>
              <a:rPr lang="en-US" dirty="0" err="1"/>
              <a:t>Okukuna</a:t>
            </a:r>
            <a:r>
              <a:rPr lang="en-US" dirty="0"/>
              <a:t>, Clean Travel (tree planting), lodge garden in Zambezi, </a:t>
            </a:r>
            <a:r>
              <a:rPr lang="en-US" dirty="0" err="1"/>
              <a:t>ToT</a:t>
            </a:r>
            <a:r>
              <a:rPr lang="en-US" dirty="0"/>
              <a:t> of Shack Dwellers Association of Namibia members and training and consultation for conservancy village gardens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Others: Dr Ibo Zimmermann/NUST and many others who have completed the Permaculture Design Certificate (PDC) or who are self-taught are using this knowledge and applying it on their farms, homes, work or elsewhere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2015 NOA ran Namibia’s first and only full PDC near Okahandja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More and more people and organizations are looking into Permaculture for guidance as it becomes apparent that we need to look at the world and environment around us as a whole, a system that is inter-connected and dependent on all its individual parts.</a:t>
            </a:r>
          </a:p>
        </p:txBody>
      </p:sp>
    </p:spTree>
    <p:extLst>
      <p:ext uri="{BB962C8B-B14F-4D97-AF65-F5344CB8AC3E}">
        <p14:creationId xmlns:p14="http://schemas.microsoft.com/office/powerpoint/2010/main" val="24460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DA10EB-4346-47EF-A162-AB5A2BD38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62" y="1153571"/>
            <a:ext cx="3553747" cy="44611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One-million-dollar question:</a:t>
            </a:r>
            <a:br>
              <a:rPr lang="en-US" sz="4100" b="1" dirty="0">
                <a:solidFill>
                  <a:srgbClr val="FFFFFF"/>
                </a:solidFill>
              </a:rPr>
            </a:br>
            <a:r>
              <a:rPr lang="en-US" sz="1800" b="1" dirty="0">
                <a:solidFill>
                  <a:srgbClr val="FFFFFF"/>
                </a:solidFill>
              </a:rPr>
              <a:t> </a:t>
            </a:r>
            <a:br>
              <a:rPr lang="en-US" sz="4100" b="1" dirty="0">
                <a:solidFill>
                  <a:srgbClr val="FFFFFF"/>
                </a:solidFill>
              </a:rPr>
            </a:br>
            <a:r>
              <a:rPr lang="en-US" b="1" i="1" dirty="0">
                <a:solidFill>
                  <a:srgbClr val="FFFFFF"/>
                </a:solidFill>
              </a:rPr>
              <a:t>What is Permaculture?</a:t>
            </a:r>
            <a:endParaRPr lang="en-US" sz="4100" b="1" i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E0615C-584E-4945-95E6-F8AD1417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986" y="517076"/>
            <a:ext cx="6906491" cy="5734152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History &amp; beginnings: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    70s Australia, Bill Mollison &amp; David </a:t>
            </a:r>
            <a:r>
              <a:rPr lang="en-US" sz="2400" dirty="0" err="1"/>
              <a:t>Holgrem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Design philosophy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Systems thinking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3 ethical and 12 design principles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With nature and not against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Providing all human needs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400" b="1" u="sng" dirty="0"/>
              <a:t>DEFINITION </a:t>
            </a:r>
            <a:r>
              <a:rPr lang="en-US" sz="2400" u="sng" dirty="0"/>
              <a:t>(one of many!):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400" b="1" i="1" dirty="0"/>
              <a:t>Permaculture is the conscious design and maintenance of agriculturally productive systems which have the diversity, stability, and resilience of natural ecosystems.   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400" b="1" i="1" dirty="0"/>
              <a:t>It is the harmonious integration of the landscape with people providing their food, energy, shelter and other material and non-material needs in a sustainable way.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147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77CCE-E7C7-4CB9-9CDD-6B91E89A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39" y="1"/>
            <a:ext cx="10515600" cy="985837"/>
          </a:xfrm>
        </p:spPr>
        <p:txBody>
          <a:bodyPr/>
          <a:lstStyle/>
          <a:p>
            <a:pPr algn="ctr"/>
            <a:r>
              <a:rPr lang="en-US" b="1" dirty="0"/>
              <a:t>Ethical and design principles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B2C426F-6A85-4792-BA7D-FAD170AC5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1" b="7802"/>
          <a:stretch/>
        </p:blipFill>
        <p:spPr>
          <a:xfrm>
            <a:off x="1152525" y="877212"/>
            <a:ext cx="9886949" cy="5980788"/>
          </a:xfrm>
        </p:spPr>
      </p:pic>
    </p:spTree>
    <p:extLst>
      <p:ext uri="{BB962C8B-B14F-4D97-AF65-F5344CB8AC3E}">
        <p14:creationId xmlns:p14="http://schemas.microsoft.com/office/powerpoint/2010/main" val="15649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861E61-8977-492C-B2D8-50E87AC6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48" y="1396686"/>
            <a:ext cx="3501532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Permaculture design - </a:t>
            </a:r>
            <a:r>
              <a:rPr lang="en-US" b="1" dirty="0">
                <a:solidFill>
                  <a:srgbClr val="FFFFFF"/>
                </a:solidFill>
              </a:rPr>
              <a:t>basics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346673-A8C0-4DC0-9A89-734BE7700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119031"/>
            <a:ext cx="6202722" cy="5857874"/>
          </a:xfrm>
        </p:spPr>
        <p:txBody>
          <a:bodyPr>
            <a:normAutofit/>
          </a:bodyPr>
          <a:lstStyle/>
          <a:p>
            <a:r>
              <a:rPr lang="en-US" dirty="0"/>
              <a:t>Input &amp; output</a:t>
            </a:r>
          </a:p>
          <a:p>
            <a:r>
              <a:rPr lang="en-US" dirty="0"/>
              <a:t>Each element 3 functions – making connections, building synergies!</a:t>
            </a:r>
          </a:p>
          <a:p>
            <a:r>
              <a:rPr lang="en-US" dirty="0"/>
              <a:t>No waste/cycling</a:t>
            </a:r>
          </a:p>
          <a:p>
            <a:r>
              <a:rPr lang="en-US" dirty="0"/>
              <a:t>Design considerations:</a:t>
            </a:r>
          </a:p>
          <a:p>
            <a:pPr marL="669925" indent="-214313">
              <a:buFontTx/>
              <a:buChar char="-"/>
            </a:pPr>
            <a:r>
              <a:rPr lang="en-US" dirty="0"/>
              <a:t>Elements (sun/wind/fire/security)</a:t>
            </a:r>
          </a:p>
          <a:p>
            <a:pPr marL="669925" indent="-214313">
              <a:buFontTx/>
              <a:buChar char="-"/>
            </a:pPr>
            <a:r>
              <a:rPr lang="en-US" dirty="0"/>
              <a:t>Slope</a:t>
            </a:r>
          </a:p>
          <a:p>
            <a:pPr marL="669925" indent="-214313">
              <a:buFontTx/>
              <a:buChar char="-"/>
            </a:pPr>
            <a:r>
              <a:rPr lang="en-US" dirty="0"/>
              <a:t>Aspect</a:t>
            </a:r>
          </a:p>
          <a:p>
            <a:pPr marL="669925" indent="-214313">
              <a:buFontTx/>
              <a:buChar char="-"/>
            </a:pPr>
            <a:r>
              <a:rPr lang="en-US" dirty="0"/>
              <a:t>Access</a:t>
            </a:r>
          </a:p>
          <a:p>
            <a:pPr marL="669925" indent="-214313">
              <a:buFontTx/>
              <a:buChar char="-"/>
            </a:pPr>
            <a:r>
              <a:rPr lang="en-US" dirty="0"/>
              <a:t>Existing structures and future plans</a:t>
            </a:r>
          </a:p>
        </p:txBody>
      </p:sp>
    </p:spTree>
    <p:extLst>
      <p:ext uri="{BB962C8B-B14F-4D97-AF65-F5344CB8AC3E}">
        <p14:creationId xmlns:p14="http://schemas.microsoft.com/office/powerpoint/2010/main" val="39484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E2F010-C627-4BB3-AED0-2451A9C2AE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8" b="12521"/>
          <a:stretch/>
        </p:blipFill>
        <p:spPr bwMode="auto">
          <a:xfrm>
            <a:off x="0" y="1271"/>
            <a:ext cx="12192000" cy="685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9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629</Words>
  <Application>Microsoft Macintosh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PowerPoint Presentation</vt:lpstr>
      <vt:lpstr>Permaculture Design and practical application in a Namibian context</vt:lpstr>
      <vt:lpstr>PowerPoint Presentation</vt:lpstr>
      <vt:lpstr>PowerPoint Presentation</vt:lpstr>
      <vt:lpstr>Permaculture in Namibia: Eloolo and others</vt:lpstr>
      <vt:lpstr>One-million-dollar question:   What is Permaculture?</vt:lpstr>
      <vt:lpstr>Ethical and design principles</vt:lpstr>
      <vt:lpstr>Permaculture design - basics</vt:lpstr>
      <vt:lpstr>PowerPoint Presentation</vt:lpstr>
      <vt:lpstr>PowerPoint Presentation</vt:lpstr>
      <vt:lpstr>Permaculture -  Namibia: practical context</vt:lpstr>
      <vt:lpstr>PowerPoint Presentation</vt:lpstr>
      <vt:lpstr>PowerPoint Presentation</vt:lpstr>
      <vt:lpstr>Experiences &amp; feedback from projects</vt:lpstr>
      <vt:lpstr>PowerPoint Presentation</vt:lpstr>
      <vt:lpstr>Shack before…</vt:lpstr>
      <vt:lpstr>…and after/with Permaculture</vt:lpstr>
      <vt:lpstr>PowerPoint Presentation</vt:lpstr>
      <vt:lpstr>The way forward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Permaculture Design and practical application in a Namibian context</dc:title>
  <dc:creator>Tisja van Bekhoven</dc:creator>
  <cp:lastModifiedBy>Ben Schernick</cp:lastModifiedBy>
  <cp:revision>21</cp:revision>
  <dcterms:created xsi:type="dcterms:W3CDTF">2021-09-06T08:54:57Z</dcterms:created>
  <dcterms:modified xsi:type="dcterms:W3CDTF">2021-09-08T06:34:12Z</dcterms:modified>
</cp:coreProperties>
</file>